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1" r:id="rId3"/>
    <p:sldId id="256" r:id="rId4"/>
    <p:sldId id="266" r:id="rId5"/>
    <p:sldId id="257" r:id="rId6"/>
    <p:sldId id="273" r:id="rId7"/>
    <p:sldId id="284" r:id="rId8"/>
    <p:sldId id="274" r:id="rId9"/>
    <p:sldId id="261" r:id="rId10"/>
    <p:sldId id="275" r:id="rId11"/>
    <p:sldId id="262" r:id="rId12"/>
    <p:sldId id="276" r:id="rId13"/>
    <p:sldId id="281" r:id="rId14"/>
    <p:sldId id="282" r:id="rId15"/>
    <p:sldId id="283" r:id="rId16"/>
    <p:sldId id="277" r:id="rId17"/>
    <p:sldId id="278" r:id="rId18"/>
    <p:sldId id="279" r:id="rId19"/>
    <p:sldId id="272" r:id="rId2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745"/>
    <a:srgbClr val="FEC80A"/>
    <a:srgbClr val="FECA25"/>
    <a:srgbClr val="FDC415"/>
    <a:srgbClr val="FFC001"/>
    <a:srgbClr val="FEBA01"/>
    <a:srgbClr val="FFD744"/>
    <a:srgbClr val="FFD239"/>
    <a:srgbClr val="E4E4E4"/>
    <a:srgbClr val="FED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138" y="1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412942" y="2151727"/>
            <a:ext cx="736611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80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덕소거꾸로수업</a:t>
            </a:r>
            <a:endParaRPr kumimoji="1" lang="en-US" altLang="ko-KR" sz="8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ko-KR" altLang="en-US" sz="8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운영자 메뉴얼</a:t>
            </a:r>
            <a:endParaRPr kumimoji="1" lang="ja-JP" altLang="en-US" sz="8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22B2E701-4B9D-4F5F-B518-45E33F477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4" y="1151607"/>
            <a:ext cx="5407102" cy="2475635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44507"/>
            <a:ext cx="34034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회원 정보 관리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명조" panose="02020603020101020101" pitchFamily="18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300317" y="4513999"/>
            <a:ext cx="115913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회원 정보 관련 선생님 관리 페이지 또한 선생님 관리창에서 이루어집니다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어드민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로그인 후 메인 화면 우측 상단에 선생님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관리창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클릭 후 스크롤 하여 맨 하단으로 이동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학년 초기화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가입 되어있는 모든 회원의 정보를 삭제하고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생성된 과목도 전부 삭제합니다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회원 정보 관리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가입 되어있는 모든 회원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어드민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제외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의 아이디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비밀 번호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이름이 표기되며 회원을 삭제할 수 있습니다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049C5EF-7501-43F3-BFFE-E9F614A0E0BF}"/>
              </a:ext>
            </a:extLst>
          </p:cNvPr>
          <p:cNvCxnSpPr/>
          <p:nvPr/>
        </p:nvCxnSpPr>
        <p:spPr>
          <a:xfrm flipV="1">
            <a:off x="3322675" y="1264732"/>
            <a:ext cx="1810870" cy="126402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>
            <a:extLst>
              <a:ext uri="{FF2B5EF4-FFF2-40B4-BE49-F238E27FC236}">
                <a16:creationId xmlns:a16="http://schemas.microsoft.com/office/drawing/2014/main" id="{0D6FD4F0-FC7E-49DE-995E-A62EFBDD882B}"/>
              </a:ext>
            </a:extLst>
          </p:cNvPr>
          <p:cNvSpPr/>
          <p:nvPr/>
        </p:nvSpPr>
        <p:spPr>
          <a:xfrm>
            <a:off x="5012242" y="1081520"/>
            <a:ext cx="376518" cy="212875"/>
          </a:xfrm>
          <a:prstGeom prst="ellipse">
            <a:avLst/>
          </a:prstGeom>
          <a:noFill/>
          <a:ln w="38100">
            <a:solidFill>
              <a:srgbClr val="FFD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テキスト ボックス 36">
            <a:extLst>
              <a:ext uri="{FF2B5EF4-FFF2-40B4-BE49-F238E27FC236}">
                <a16:creationId xmlns:a16="http://schemas.microsoft.com/office/drawing/2014/main" id="{8D25E0DB-5CFC-476B-AFDF-0465AF1200DE}"/>
              </a:ext>
            </a:extLst>
          </p:cNvPr>
          <p:cNvSpPr txBox="1"/>
          <p:nvPr/>
        </p:nvSpPr>
        <p:spPr>
          <a:xfrm>
            <a:off x="1375779" y="604888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회원 정보 확인 및 삭제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학년 초기화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F8850E0-1451-4B9B-A992-D22A50877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192" y="1838576"/>
            <a:ext cx="5407103" cy="138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182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4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522931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질문 게시판</a:t>
              </a:r>
              <a:r>
                <a:rPr kumimoji="1" lang="en-US" altLang="ko-KR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, </a:t>
              </a:r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공지사항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416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4E7E4FB2-22F7-4816-9BF2-0859CCEA8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281" y="1141429"/>
            <a:ext cx="5781598" cy="2682039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375779" y="44507"/>
            <a:ext cx="2749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질문 게시판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명조" panose="02020603020101020101" pitchFamily="18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300317" y="4513999"/>
            <a:ext cx="115913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상단 탭에서 선택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질문 게시판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원하는 질문에 대한 답변 작성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어드민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계정으로만 질문에 대한 답변이 가능합니다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.)</a:t>
            </a:r>
          </a:p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 란에 성함을 작성하시면 누가 작성했는 지 표기할 수 있습니다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049C5EF-7501-43F3-BFFE-E9F614A0E0BF}"/>
              </a:ext>
            </a:extLst>
          </p:cNvPr>
          <p:cNvCxnSpPr/>
          <p:nvPr/>
        </p:nvCxnSpPr>
        <p:spPr>
          <a:xfrm flipV="1">
            <a:off x="1884210" y="1850436"/>
            <a:ext cx="1810870" cy="126402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>
            <a:extLst>
              <a:ext uri="{FF2B5EF4-FFF2-40B4-BE49-F238E27FC236}">
                <a16:creationId xmlns:a16="http://schemas.microsoft.com/office/drawing/2014/main" id="{0D6FD4F0-FC7E-49DE-995E-A62EFBDD882B}"/>
              </a:ext>
            </a:extLst>
          </p:cNvPr>
          <p:cNvSpPr/>
          <p:nvPr/>
        </p:nvSpPr>
        <p:spPr>
          <a:xfrm>
            <a:off x="3618509" y="1519674"/>
            <a:ext cx="702479" cy="361687"/>
          </a:xfrm>
          <a:prstGeom prst="ellipse">
            <a:avLst/>
          </a:prstGeom>
          <a:noFill/>
          <a:ln w="38100">
            <a:solidFill>
              <a:srgbClr val="FFD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C986B6-7836-4E74-9C42-F9FA292E5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7086" y="890331"/>
            <a:ext cx="4699283" cy="299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084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5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62952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대회 일정</a:t>
              </a:r>
              <a:r>
                <a:rPr kumimoji="1" lang="en-US" altLang="ko-KR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/</a:t>
              </a:r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신청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85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934979FD-70D6-4458-8774-741D953EB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281" y="1141429"/>
            <a:ext cx="5781598" cy="2682039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589667" y="124464"/>
            <a:ext cx="3466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대회 </a:t>
            </a:r>
            <a:r>
              <a:rPr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일정</a:t>
            </a:r>
            <a:r>
              <a:rPr lang="en-US" altLang="ko-KR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/</a:t>
            </a:r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신청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명조" panose="02020603020101020101" pitchFamily="18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300317" y="4475429"/>
            <a:ext cx="115913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상단 탭에서 선택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just">
              <a:buAutoNum type="arabicPeriod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일정 추가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일정 이름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입력 후 년도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월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일을 선택하면 생성 및 달력에 표시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just">
              <a:buAutoNum type="arabicPeriod"/>
            </a:pP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just">
              <a:buAutoNum type="arabicPeriod"/>
            </a:pP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049C5EF-7501-43F3-BFFE-E9F614A0E0BF}"/>
              </a:ext>
            </a:extLst>
          </p:cNvPr>
          <p:cNvCxnSpPr/>
          <p:nvPr/>
        </p:nvCxnSpPr>
        <p:spPr>
          <a:xfrm flipV="1">
            <a:off x="2677216" y="1909056"/>
            <a:ext cx="1810870" cy="126402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>
            <a:extLst>
              <a:ext uri="{FF2B5EF4-FFF2-40B4-BE49-F238E27FC236}">
                <a16:creationId xmlns:a16="http://schemas.microsoft.com/office/drawing/2014/main" id="{0D6FD4F0-FC7E-49DE-995E-A62EFBDD882B}"/>
              </a:ext>
            </a:extLst>
          </p:cNvPr>
          <p:cNvSpPr/>
          <p:nvPr/>
        </p:nvSpPr>
        <p:spPr>
          <a:xfrm>
            <a:off x="4344236" y="1554218"/>
            <a:ext cx="711444" cy="361687"/>
          </a:xfrm>
          <a:prstGeom prst="ellipse">
            <a:avLst/>
          </a:prstGeom>
          <a:noFill/>
          <a:ln w="38100">
            <a:solidFill>
              <a:srgbClr val="FFD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FA65437-722E-4EC2-81B9-170FEF1F6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615" y="721389"/>
            <a:ext cx="4507858" cy="3245224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9CDA7CCC-3D31-48B5-BACE-4C98B887FABA}"/>
              </a:ext>
            </a:extLst>
          </p:cNvPr>
          <p:cNvSpPr/>
          <p:nvPr/>
        </p:nvSpPr>
        <p:spPr>
          <a:xfrm>
            <a:off x="7690613" y="851017"/>
            <a:ext cx="2278139" cy="608224"/>
          </a:xfrm>
          <a:prstGeom prst="ellipse">
            <a:avLst/>
          </a:prstGeom>
          <a:noFill/>
          <a:ln w="38100">
            <a:solidFill>
              <a:srgbClr val="FFD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802B60A-A2DC-487B-B049-EF32A2E4875B}"/>
              </a:ext>
            </a:extLst>
          </p:cNvPr>
          <p:cNvSpPr/>
          <p:nvPr/>
        </p:nvSpPr>
        <p:spPr>
          <a:xfrm>
            <a:off x="7214364" y="851017"/>
            <a:ext cx="476249" cy="4762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0935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1A55369-A666-4656-9324-BBAA5DF7D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63" y="1104901"/>
            <a:ext cx="4507858" cy="3160682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589667" y="124464"/>
            <a:ext cx="3466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대회 </a:t>
            </a:r>
            <a:r>
              <a:rPr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일정</a:t>
            </a:r>
            <a:r>
              <a:rPr lang="en-US" altLang="ko-KR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/</a:t>
            </a:r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신청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명조" panose="02020603020101020101" pitchFamily="18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300317" y="4475429"/>
            <a:ext cx="115913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일정 추가한 이후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just">
              <a:buAutoNum type="arabicPeriod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삭제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일정이 삭제됩니다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342900" indent="-342900" algn="just">
              <a:buAutoNum type="arabicPeriod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출력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신청한 학생 목록이 엑셀 파일로 출력됩니다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(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엑셀 파일 실행 시 우측 사진과 같은 메시지는 예 버튼을 눌러 무시해줍니다</a:t>
            </a:r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</a:rPr>
              <a:t>.)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9CDA7CCC-3D31-48B5-BACE-4C98B887FABA}"/>
              </a:ext>
            </a:extLst>
          </p:cNvPr>
          <p:cNvSpPr/>
          <p:nvPr/>
        </p:nvSpPr>
        <p:spPr>
          <a:xfrm>
            <a:off x="3374854" y="2384612"/>
            <a:ext cx="528473" cy="518726"/>
          </a:xfrm>
          <a:prstGeom prst="ellipse">
            <a:avLst/>
          </a:prstGeom>
          <a:noFill/>
          <a:ln w="38100">
            <a:solidFill>
              <a:srgbClr val="FFD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802B60A-A2DC-487B-B049-EF32A2E4875B}"/>
              </a:ext>
            </a:extLst>
          </p:cNvPr>
          <p:cNvSpPr/>
          <p:nvPr/>
        </p:nvSpPr>
        <p:spPr>
          <a:xfrm>
            <a:off x="2898605" y="1974254"/>
            <a:ext cx="476249" cy="4762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0256FBE5-0F65-4F09-9E75-CA39636A1365}"/>
              </a:ext>
            </a:extLst>
          </p:cNvPr>
          <p:cNvSpPr/>
          <p:nvPr/>
        </p:nvSpPr>
        <p:spPr>
          <a:xfrm>
            <a:off x="2260287" y="3190875"/>
            <a:ext cx="476249" cy="4762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EFBF761-2293-4172-B779-9CFDAA38F23F}"/>
              </a:ext>
            </a:extLst>
          </p:cNvPr>
          <p:cNvSpPr/>
          <p:nvPr/>
        </p:nvSpPr>
        <p:spPr>
          <a:xfrm>
            <a:off x="2312696" y="2691936"/>
            <a:ext cx="476249" cy="325867"/>
          </a:xfrm>
          <a:prstGeom prst="ellipse">
            <a:avLst/>
          </a:prstGeom>
          <a:noFill/>
          <a:ln w="38100">
            <a:solidFill>
              <a:srgbClr val="FFD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0ADD0D73-7C91-4BEA-8C0D-CF17EC7ED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590" y="2320423"/>
            <a:ext cx="5183281" cy="53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35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6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289213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과제물 제출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5414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22B2E701-4B9D-4F5F-B518-45E33F477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4" y="1151607"/>
            <a:ext cx="5407102" cy="2475635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9766" y="44507"/>
            <a:ext cx="3212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과제물 제출</a:t>
            </a:r>
            <a:r>
              <a:rPr lang="en-US" altLang="ko-KR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 1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명조" panose="02020603020101020101" pitchFamily="18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300317" y="4513999"/>
            <a:ext cx="115913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kumimoji="1"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어드민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계정으로 로그인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상단 탭에서 선택</a:t>
            </a:r>
            <a:endParaRPr kumimoji="1"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 란에 선생님 성함을 작성하시고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내용은 과제 이름을 작성해주시면 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(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이제 띄어쓰기가 사용 가능합니다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.)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049C5EF-7501-43F3-BFFE-E9F614A0E0BF}"/>
              </a:ext>
            </a:extLst>
          </p:cNvPr>
          <p:cNvCxnSpPr/>
          <p:nvPr/>
        </p:nvCxnSpPr>
        <p:spPr>
          <a:xfrm flipV="1">
            <a:off x="2936914" y="1995244"/>
            <a:ext cx="1810870" cy="126402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>
            <a:extLst>
              <a:ext uri="{FF2B5EF4-FFF2-40B4-BE49-F238E27FC236}">
                <a16:creationId xmlns:a16="http://schemas.microsoft.com/office/drawing/2014/main" id="{0D6FD4F0-FC7E-49DE-995E-A62EFBDD882B}"/>
              </a:ext>
            </a:extLst>
          </p:cNvPr>
          <p:cNvSpPr/>
          <p:nvPr/>
        </p:nvSpPr>
        <p:spPr>
          <a:xfrm>
            <a:off x="4634753" y="1655105"/>
            <a:ext cx="645458" cy="361687"/>
          </a:xfrm>
          <a:prstGeom prst="ellipse">
            <a:avLst/>
          </a:prstGeom>
          <a:noFill/>
          <a:ln w="38100">
            <a:solidFill>
              <a:srgbClr val="FFD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5DE0079-D5BB-464F-ABAA-75517FF77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443" y="1009986"/>
            <a:ext cx="5400675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82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DE3DB0CA-2B63-42B2-ABEE-6B9470B15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9805"/>
            <a:ext cx="6695562" cy="3180755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9766" y="44507"/>
            <a:ext cx="3212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과제물 제출</a:t>
            </a:r>
            <a:r>
              <a:rPr lang="en-US" altLang="ko-KR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 2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명조" panose="02020603020101020101" pitchFamily="18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300317" y="4513999"/>
            <a:ext cx="115913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과제를 작성하면 아래 목록에 다음과 같이 뜹니다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과제물 제출 기한이 끝나면 </a:t>
            </a:r>
            <a:r>
              <a:rPr kumimoji="1" lang="ko-KR" altLang="en-US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마감 버튼을 누른 후 다운로드를 눌러주세요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(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마감버튼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파일 압축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다운로드 버튼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파일 다운로드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마감 버튼을 여러 번 누르면 압축 파일은 덮어쓰기 됩니다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다운로드 된 파일은 반 별로 정렬되어 표시됩니다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다운로드 까지 마친 후 삭제버튼을 꼭 눌러주세요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서버 용량 확보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285750" indent="-285750" algn="just">
              <a:buFontTx/>
              <a:buChar char="-"/>
            </a:pP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049C5EF-7501-43F3-BFFE-E9F614A0E0BF}"/>
              </a:ext>
            </a:extLst>
          </p:cNvPr>
          <p:cNvCxnSpPr/>
          <p:nvPr/>
        </p:nvCxnSpPr>
        <p:spPr>
          <a:xfrm flipV="1">
            <a:off x="2142565" y="3089096"/>
            <a:ext cx="1810870" cy="126402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>
            <a:extLst>
              <a:ext uri="{FF2B5EF4-FFF2-40B4-BE49-F238E27FC236}">
                <a16:creationId xmlns:a16="http://schemas.microsoft.com/office/drawing/2014/main" id="{0D6FD4F0-FC7E-49DE-995E-A62EFBDD882B}"/>
              </a:ext>
            </a:extLst>
          </p:cNvPr>
          <p:cNvSpPr/>
          <p:nvPr/>
        </p:nvSpPr>
        <p:spPr>
          <a:xfrm>
            <a:off x="4052047" y="2793623"/>
            <a:ext cx="1595718" cy="361687"/>
          </a:xfrm>
          <a:prstGeom prst="ellipse">
            <a:avLst/>
          </a:prstGeom>
          <a:noFill/>
          <a:ln w="38100">
            <a:solidFill>
              <a:srgbClr val="FFD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F283221-6770-416F-9255-EB7D98ADA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1736" y="1168955"/>
            <a:ext cx="4594411" cy="3384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267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182381" y="2705725"/>
            <a:ext cx="58272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kumimoji="1" lang="ja-JP" alt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87522" y="204686"/>
            <a:ext cx="520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A table of Contents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グループ化 9"/>
          <p:cNvGrpSpPr/>
          <p:nvPr/>
        </p:nvGrpSpPr>
        <p:grpSpPr>
          <a:xfrm>
            <a:off x="887522" y="1121598"/>
            <a:ext cx="3449745" cy="748227"/>
            <a:chOff x="887522" y="1067057"/>
            <a:chExt cx="3449745" cy="748227"/>
          </a:xfrm>
        </p:grpSpPr>
        <p:sp>
          <p:nvSpPr>
            <p:cNvPr id="4" name="正方形/長方形 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テキスト ボックス 30"/>
            <p:cNvSpPr txBox="1"/>
            <p:nvPr/>
          </p:nvSpPr>
          <p:spPr>
            <a:xfrm>
              <a:off x="1629474" y="1067057"/>
              <a:ext cx="270779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800" spc="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어드민</a:t>
              </a:r>
              <a:r>
                <a:rPr kumimoji="1"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 로그인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3" name="グループ化 32"/>
          <p:cNvGrpSpPr/>
          <p:nvPr/>
        </p:nvGrpSpPr>
        <p:grpSpPr>
          <a:xfrm>
            <a:off x="887522" y="2072272"/>
            <a:ext cx="7984426" cy="796786"/>
            <a:chOff x="887522" y="1067057"/>
            <a:chExt cx="7984426" cy="796786"/>
          </a:xfrm>
        </p:grpSpPr>
        <p:sp>
          <p:nvSpPr>
            <p:cNvPr id="34" name="正方形/長方形 3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5" name="グループ化 34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36" name="テキスト ボックス 35"/>
              <p:cNvSpPr txBox="1"/>
              <p:nvPr/>
            </p:nvSpPr>
            <p:spPr>
              <a:xfrm>
                <a:off x="1629474" y="1067057"/>
                <a:ext cx="403828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2800" spc="3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거꾸로수업</a:t>
                </a:r>
                <a:r>
                  <a:rPr kumimoji="1"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 관련 관리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7" name="テキスト ボックス 36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영상 업로드</a:t>
                </a:r>
                <a:r>
                  <a:rPr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확인</a:t>
                </a:r>
                <a:r>
                  <a:rPr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영상 삭제</a:t>
                </a:r>
                <a:r>
                  <a:rPr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강의 실적 출력</a:t>
                </a:r>
                <a:r>
                  <a:rPr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과목 추가</a:t>
                </a:r>
                <a:r>
                  <a:rPr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과목 삭제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8" name="グループ化 37"/>
          <p:cNvGrpSpPr/>
          <p:nvPr/>
        </p:nvGrpSpPr>
        <p:grpSpPr>
          <a:xfrm>
            <a:off x="887522" y="3022946"/>
            <a:ext cx="7984426" cy="796786"/>
            <a:chOff x="887522" y="1067057"/>
            <a:chExt cx="7984426" cy="796786"/>
          </a:xfrm>
        </p:grpSpPr>
        <p:sp>
          <p:nvSpPr>
            <p:cNvPr id="39" name="正方形/長方形 3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0" name="グループ化 39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41" name="テキスト ボックス 40"/>
              <p:cNvSpPr txBox="1"/>
              <p:nvPr/>
            </p:nvSpPr>
            <p:spPr>
              <a:xfrm>
                <a:off x="1629474" y="1067057"/>
                <a:ext cx="284565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회원 정보 관리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2" name="テキスト ボックス 41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회원 정보 확인 및 삭제</a:t>
                </a:r>
                <a:r>
                  <a:rPr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,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학년 초기화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43" name="グループ化 42"/>
          <p:cNvGrpSpPr/>
          <p:nvPr/>
        </p:nvGrpSpPr>
        <p:grpSpPr>
          <a:xfrm>
            <a:off x="887522" y="3973620"/>
            <a:ext cx="3052200" cy="748227"/>
            <a:chOff x="887522" y="1067057"/>
            <a:chExt cx="3052200" cy="748227"/>
          </a:xfrm>
        </p:grpSpPr>
        <p:sp>
          <p:nvSpPr>
            <p:cNvPr id="44" name="正方形/長方形 4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テキスト ボックス 45"/>
            <p:cNvSpPr txBox="1"/>
            <p:nvPr/>
          </p:nvSpPr>
          <p:spPr>
            <a:xfrm>
              <a:off x="1629474" y="1067057"/>
              <a:ext cx="23102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질문 게시판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8" name="グループ化 47"/>
          <p:cNvGrpSpPr/>
          <p:nvPr/>
        </p:nvGrpSpPr>
        <p:grpSpPr>
          <a:xfrm>
            <a:off x="887522" y="4924294"/>
            <a:ext cx="3645311" cy="748227"/>
            <a:chOff x="887522" y="1067057"/>
            <a:chExt cx="3645311" cy="748227"/>
          </a:xfrm>
        </p:grpSpPr>
        <p:sp>
          <p:nvSpPr>
            <p:cNvPr id="49" name="正方形/長方形 4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テキスト ボックス 50"/>
            <p:cNvSpPr txBox="1"/>
            <p:nvPr/>
          </p:nvSpPr>
          <p:spPr>
            <a:xfrm>
              <a:off x="1629474" y="1067057"/>
              <a:ext cx="290335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대회 일정</a:t>
              </a:r>
              <a:r>
                <a:rPr kumimoji="1" lang="en-US" altLang="ko-KR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/</a:t>
              </a:r>
              <a:r>
                <a:rPr kumimoji="1"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신청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125543" y="1313893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109062" y="2240417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105281" y="3179641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101500" y="4144265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テキスト ボックス 55"/>
          <p:cNvSpPr txBox="1"/>
          <p:nvPr/>
        </p:nvSpPr>
        <p:spPr>
          <a:xfrm>
            <a:off x="1097719" y="5070789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52" name="グループ化 47">
            <a:extLst>
              <a:ext uri="{FF2B5EF4-FFF2-40B4-BE49-F238E27FC236}">
                <a16:creationId xmlns:a16="http://schemas.microsoft.com/office/drawing/2014/main" id="{1D42F099-BCA2-4B85-8EB9-833B56200107}"/>
              </a:ext>
            </a:extLst>
          </p:cNvPr>
          <p:cNvGrpSpPr/>
          <p:nvPr/>
        </p:nvGrpSpPr>
        <p:grpSpPr>
          <a:xfrm>
            <a:off x="887522" y="5753515"/>
            <a:ext cx="3052200" cy="748227"/>
            <a:chOff x="887522" y="1067057"/>
            <a:chExt cx="3052200" cy="748227"/>
          </a:xfrm>
        </p:grpSpPr>
        <p:sp>
          <p:nvSpPr>
            <p:cNvPr id="57" name="正方形/長方形 48">
              <a:extLst>
                <a:ext uri="{FF2B5EF4-FFF2-40B4-BE49-F238E27FC236}">
                  <a16:creationId xmlns:a16="http://schemas.microsoft.com/office/drawing/2014/main" id="{C61A014F-A34C-41CB-9472-F6DC4336BF09}"/>
                </a:ext>
              </a:extLst>
            </p:cNvPr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8" name="テキスト ボックス 50">
              <a:extLst>
                <a:ext uri="{FF2B5EF4-FFF2-40B4-BE49-F238E27FC236}">
                  <a16:creationId xmlns:a16="http://schemas.microsoft.com/office/drawing/2014/main" id="{A85CCE43-9398-4AA1-AC1D-B2C1C54D81D3}"/>
                </a:ext>
              </a:extLst>
            </p:cNvPr>
            <p:cNvSpPr txBox="1"/>
            <p:nvPr/>
          </p:nvSpPr>
          <p:spPr>
            <a:xfrm>
              <a:off x="1629474" y="1067057"/>
              <a:ext cx="23102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과제물 제출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59" name="テキスト ボックス 55">
            <a:extLst>
              <a:ext uri="{FF2B5EF4-FFF2-40B4-BE49-F238E27FC236}">
                <a16:creationId xmlns:a16="http://schemas.microsoft.com/office/drawing/2014/main" id="{5B513DC8-5109-4341-91AE-BFA75F112A49}"/>
              </a:ext>
            </a:extLst>
          </p:cNvPr>
          <p:cNvSpPr txBox="1"/>
          <p:nvPr/>
        </p:nvSpPr>
        <p:spPr>
          <a:xfrm>
            <a:off x="1097718" y="5833197"/>
            <a:ext cx="5004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6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1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34050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어드민</a:t>
              </a:r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 로그인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37728" y="204686"/>
            <a:ext cx="44582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3600" b="1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어드민</a:t>
            </a:r>
            <a:r>
              <a:rPr kumimoji="1"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 로그인 방법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457200" y="4513999"/>
            <a:ext cx="11341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메인 화면에서 우측 상단 로그인 버튼 클릭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아이디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admin,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비밀번호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ejrth17623!   (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덕소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17623!)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입력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Tx/>
              <a:buChar char="-"/>
            </a:pP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480DD10-2DF2-40DA-A6B0-DD12CFA5E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1" y="1168955"/>
            <a:ext cx="5685981" cy="241795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3F865E2-65F5-4BBA-9DA7-8D0E0C4AF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7231" y="1140796"/>
            <a:ext cx="4794157" cy="2475636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049C5EF-7501-43F3-BFFE-E9F614A0E0BF}"/>
              </a:ext>
            </a:extLst>
          </p:cNvPr>
          <p:cNvCxnSpPr/>
          <p:nvPr/>
        </p:nvCxnSpPr>
        <p:spPr>
          <a:xfrm flipV="1">
            <a:off x="2563906" y="1264024"/>
            <a:ext cx="1810870" cy="126402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>
            <a:extLst>
              <a:ext uri="{FF2B5EF4-FFF2-40B4-BE49-F238E27FC236}">
                <a16:creationId xmlns:a16="http://schemas.microsoft.com/office/drawing/2014/main" id="{0D6FD4F0-FC7E-49DE-995E-A62EFBDD882B}"/>
              </a:ext>
            </a:extLst>
          </p:cNvPr>
          <p:cNvSpPr/>
          <p:nvPr/>
        </p:nvSpPr>
        <p:spPr>
          <a:xfrm>
            <a:off x="4328632" y="1105056"/>
            <a:ext cx="376518" cy="212875"/>
          </a:xfrm>
          <a:prstGeom prst="ellipse">
            <a:avLst/>
          </a:prstGeom>
          <a:noFill/>
          <a:ln w="38100">
            <a:solidFill>
              <a:srgbClr val="FFD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230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2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508664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 err="1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거꾸로수업</a:t>
              </a:r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 관련 관리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3847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22B2E701-4B9D-4F5F-B518-45E33F477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4" y="1151607"/>
            <a:ext cx="5407102" cy="2475635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232904" y="44507"/>
            <a:ext cx="5190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거꾸로 수업 관련 관리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명조" panose="02020603020101020101" pitchFamily="18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300317" y="4513999"/>
            <a:ext cx="115913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모든 거꾸로 수업 관련 선생님 관리 페이지는 선생님 관리창에서 이루어집니다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어드민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로그인 후 메인 화면 우측 상단에 선생님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관리창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클릭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영상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업로딩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학년 탭 선택 후 과목과 영상 파일을 선택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파일 확장자는 </a:t>
            </a:r>
            <a:r>
              <a:rPr lang="en-US" altLang="ko-KR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mp4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후 몇 강으로 할 지 입력 후 업로드 버튼 클릭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원래 있던 강의에 업로드 할 시 영상은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덮어쓰기됩니다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.)</a:t>
            </a:r>
          </a:p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영상 확인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학년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과목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강의를 선택 후 재생하기를 누르면 영상이 정상적으로 업로드 된 경우 영상이 재생됩니다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영상 삭제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학년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과목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강의를 선택 후 삭제를 누르면 해당 영상이 삭제됩니다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049C5EF-7501-43F3-BFFE-E9F614A0E0BF}"/>
              </a:ext>
            </a:extLst>
          </p:cNvPr>
          <p:cNvCxnSpPr/>
          <p:nvPr/>
        </p:nvCxnSpPr>
        <p:spPr>
          <a:xfrm flipV="1">
            <a:off x="3322675" y="1264732"/>
            <a:ext cx="1810870" cy="126402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>
            <a:extLst>
              <a:ext uri="{FF2B5EF4-FFF2-40B4-BE49-F238E27FC236}">
                <a16:creationId xmlns:a16="http://schemas.microsoft.com/office/drawing/2014/main" id="{0D6FD4F0-FC7E-49DE-995E-A62EFBDD882B}"/>
              </a:ext>
            </a:extLst>
          </p:cNvPr>
          <p:cNvSpPr/>
          <p:nvPr/>
        </p:nvSpPr>
        <p:spPr>
          <a:xfrm>
            <a:off x="5012242" y="1081520"/>
            <a:ext cx="376518" cy="212875"/>
          </a:xfrm>
          <a:prstGeom prst="ellipse">
            <a:avLst/>
          </a:prstGeom>
          <a:noFill/>
          <a:ln w="38100">
            <a:solidFill>
              <a:srgbClr val="FFD7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テキスト ボックス 36">
            <a:extLst>
              <a:ext uri="{FF2B5EF4-FFF2-40B4-BE49-F238E27FC236}">
                <a16:creationId xmlns:a16="http://schemas.microsoft.com/office/drawing/2014/main" id="{8D25E0DB-5CFC-476B-AFDF-0465AF1200DE}"/>
              </a:ext>
            </a:extLst>
          </p:cNvPr>
          <p:cNvSpPr txBox="1"/>
          <p:nvPr/>
        </p:nvSpPr>
        <p:spPr>
          <a:xfrm>
            <a:off x="1375779" y="604888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영상 업로드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확인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영상 삭제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E856FB8-9BC4-4A25-B982-0A316466C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6003" y="886874"/>
            <a:ext cx="5181450" cy="330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74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232904" y="44507"/>
            <a:ext cx="5190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거꾸로 수업 관련 관리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명조" panose="02020603020101020101" pitchFamily="18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300317" y="4513999"/>
            <a:ext cx="115913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모든 거꾸로 수업 관련 선생님 관리 페이지는 선생님 관리창에서 이루어집니다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어드민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로그인 후 메인 화면 우측 상단에 선생님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관리창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클릭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시청 현황 확인하기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오늘 강의를 수강한 학생을 실시간으로 파악할 수 있습니다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푸른 색으로 표시된 학생은 오늘 강의를 수강했다는 의미이며 자세한 시간도 표시됩니다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.(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강의를 켠 시간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285750" indent="-285750" algn="just">
              <a:buFontTx/>
              <a:buChar char="-"/>
            </a:pP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변경 사항은 새로 고침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(F5)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을 해야 확인할 수 있습니다</a:t>
            </a:r>
            <a:r>
              <a:rPr lang="en-US" altLang="ko-KR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テキスト ボックス 36">
            <a:extLst>
              <a:ext uri="{FF2B5EF4-FFF2-40B4-BE49-F238E27FC236}">
                <a16:creationId xmlns:a16="http://schemas.microsoft.com/office/drawing/2014/main" id="{8D25E0DB-5CFC-476B-AFDF-0465AF1200DE}"/>
              </a:ext>
            </a:extLst>
          </p:cNvPr>
          <p:cNvSpPr txBox="1"/>
          <p:nvPr/>
        </p:nvSpPr>
        <p:spPr>
          <a:xfrm>
            <a:off x="1375779" y="604888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영상 업로드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확인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영상 삭제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ACB016-7F34-477A-8702-5799FC8D4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" y="1789646"/>
            <a:ext cx="5916706" cy="130639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765E63F-A2B2-4218-8BAE-483D73B77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986" y="74348"/>
            <a:ext cx="5039285" cy="433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915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232904" y="44507"/>
            <a:ext cx="5190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Ebrima" panose="02000000000000000000" pitchFamily="2" charset="0"/>
              </a:rPr>
              <a:t>거꾸로 수업 관련 관리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명조" panose="02020603020101020101" pitchFamily="18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300317" y="4513999"/>
            <a:ext cx="115913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모든 거꾸로 수업 관련 선생님 관리 페이지는 선생님 관리창에서 이루어집니다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어드민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로그인 후 메인 화면 우측 상단에 선생님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관리창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클릭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강의 실적 출력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학년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과목 선택 후 출력하기 버튼을 누르면 학번 순으로 정렬된 학생들이 몇 강을 몇 분 들었는 지에 관한 엑셀 파일이 다운됩니다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(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엑셀 실행 시 우측 사진과 같은 메시지는 예를 눌러 무시해주십시오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.)</a:t>
            </a:r>
          </a:p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과목 추가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원하는 학년과 과목 명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만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입력 후 만들기 버튼을 누르면 과목이 생성됩니다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.(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이제 과목 명에 띄어쓰기가 사용 가능합니다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.)</a:t>
            </a:r>
          </a:p>
          <a:p>
            <a:pPr marL="285750" indent="-285750" algn="just">
              <a:buFontTx/>
              <a:buChar char="-"/>
            </a:pP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과목 삭제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학년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과목을 선택 후 삭제하기를 누르면 과목이 삭제됩니다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algn="just">
              <a:buFontTx/>
              <a:buChar char="-"/>
            </a:pP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テキスト ボックス 36">
            <a:extLst>
              <a:ext uri="{FF2B5EF4-FFF2-40B4-BE49-F238E27FC236}">
                <a16:creationId xmlns:a16="http://schemas.microsoft.com/office/drawing/2014/main" id="{8D25E0DB-5CFC-476B-AFDF-0465AF1200DE}"/>
              </a:ext>
            </a:extLst>
          </p:cNvPr>
          <p:cNvSpPr txBox="1"/>
          <p:nvPr/>
        </p:nvSpPr>
        <p:spPr>
          <a:xfrm>
            <a:off x="1375779" y="604888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강의 실적 출력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과목 추가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과목 삭제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001389-8FCE-4E90-BD8B-5BFB11861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155" y="1009986"/>
            <a:ext cx="5661909" cy="309866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7201A8B-C544-44A1-8292-BF6E15E7F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555" y="2494770"/>
            <a:ext cx="5183281" cy="53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683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3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54776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회원 정보 관리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8087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666</Words>
  <Application>Microsoft Office PowerPoint</Application>
  <PresentationFormat>와이드스크린</PresentationFormat>
  <Paragraphs>84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나눔명조</vt:lpstr>
      <vt:lpstr>Arial</vt:lpstr>
      <vt:lpstr>Calibri</vt:lpstr>
      <vt:lpstr>Century Gothic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ko hanseok</cp:lastModifiedBy>
  <cp:revision>21</cp:revision>
  <dcterms:created xsi:type="dcterms:W3CDTF">2018-08-02T00:16:13Z</dcterms:created>
  <dcterms:modified xsi:type="dcterms:W3CDTF">2020-04-10T03:01:14Z</dcterms:modified>
</cp:coreProperties>
</file>

<file path=docProps/thumbnail.jpeg>
</file>